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sldIdLst>
    <p:sldId id="256" r:id="rId2"/>
    <p:sldId id="264" r:id="rId3"/>
    <p:sldId id="260" r:id="rId4"/>
    <p:sldId id="262" r:id="rId5"/>
    <p:sldId id="257" r:id="rId6"/>
    <p:sldId id="263" r:id="rId7"/>
    <p:sldId id="258" r:id="rId8"/>
    <p:sldId id="261" r:id="rId9"/>
    <p:sldId id="265" r:id="rId10"/>
    <p:sldId id="267" r:id="rId11"/>
  </p:sldIdLst>
  <p:sldSz cx="18288000" cy="10287000"/>
  <p:notesSz cx="6858000" cy="9144000"/>
  <p:embeddedFontLst>
    <p:embeddedFont>
      <p:font typeface="Kollektif" panose="020B0604020202020204" charset="0"/>
      <p:regular r:id="rId12"/>
    </p:embeddedFont>
    <p:embeddedFont>
      <p:font typeface="Modak" panose="020B0604020202020204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2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7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4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7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2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2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7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8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10" Type="http://schemas.openxmlformats.org/officeDocument/2006/relationships/image" Target="../media/image26.jpeg"/><Relationship Id="rId4" Type="http://schemas.openxmlformats.org/officeDocument/2006/relationships/image" Target="../media/image2.pn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20.svg"/><Relationship Id="rId4" Type="http://schemas.openxmlformats.org/officeDocument/2006/relationships/image" Target="../media/image33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2057400" y="0"/>
            <a:ext cx="16230600" cy="3388138"/>
          </a:xfrm>
          <a:custGeom>
            <a:avLst/>
            <a:gdLst/>
            <a:ahLst/>
            <a:cxnLst/>
            <a:rect l="l" t="t" r="r" b="b"/>
            <a:pathLst>
              <a:path w="16230600" h="3388138">
                <a:moveTo>
                  <a:pt x="0" y="0"/>
                </a:moveTo>
                <a:lnTo>
                  <a:pt x="16230600" y="0"/>
                </a:lnTo>
                <a:lnTo>
                  <a:pt x="16230600" y="3388138"/>
                </a:lnTo>
                <a:lnTo>
                  <a:pt x="0" y="3388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42152" y="4037724"/>
            <a:ext cx="11683971" cy="3841504"/>
          </a:xfrm>
          <a:custGeom>
            <a:avLst/>
            <a:gdLst/>
            <a:ahLst/>
            <a:cxnLst/>
            <a:rect l="l" t="t" r="r" b="b"/>
            <a:pathLst>
              <a:path w="11683971" h="3841504">
                <a:moveTo>
                  <a:pt x="0" y="0"/>
                </a:moveTo>
                <a:lnTo>
                  <a:pt x="11683972" y="0"/>
                </a:lnTo>
                <a:lnTo>
                  <a:pt x="11683972" y="3841504"/>
                </a:lnTo>
                <a:lnTo>
                  <a:pt x="0" y="38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7040880"/>
            <a:ext cx="18288000" cy="3246120"/>
          </a:xfrm>
          <a:custGeom>
            <a:avLst/>
            <a:gdLst/>
            <a:ahLst/>
            <a:cxnLst/>
            <a:rect l="l" t="t" r="r" b="b"/>
            <a:pathLst>
              <a:path w="18288000" h="3246120">
                <a:moveTo>
                  <a:pt x="0" y="0"/>
                </a:moveTo>
                <a:lnTo>
                  <a:pt x="18288000" y="0"/>
                </a:lnTo>
                <a:lnTo>
                  <a:pt x="182880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9769">
            <a:off x="-235418" y="219763"/>
            <a:ext cx="11500457" cy="3405037"/>
          </a:xfrm>
          <a:custGeom>
            <a:avLst/>
            <a:gdLst/>
            <a:ahLst/>
            <a:cxnLst/>
            <a:rect l="l" t="t" r="r" b="b"/>
            <a:pathLst>
              <a:path w="11500457" h="3405037">
                <a:moveTo>
                  <a:pt x="0" y="0"/>
                </a:moveTo>
                <a:lnTo>
                  <a:pt x="11500457" y="0"/>
                </a:lnTo>
                <a:lnTo>
                  <a:pt x="11500457" y="3405038"/>
                </a:lnTo>
                <a:lnTo>
                  <a:pt x="0" y="3405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71514">
            <a:off x="12105124" y="592899"/>
            <a:ext cx="5561818" cy="6543316"/>
          </a:xfrm>
          <a:custGeom>
            <a:avLst/>
            <a:gdLst/>
            <a:ahLst/>
            <a:cxnLst/>
            <a:rect l="l" t="t" r="r" b="b"/>
            <a:pathLst>
              <a:path w="5561818" h="6543316">
                <a:moveTo>
                  <a:pt x="0" y="0"/>
                </a:moveTo>
                <a:lnTo>
                  <a:pt x="5561818" y="0"/>
                </a:lnTo>
                <a:lnTo>
                  <a:pt x="5561818" y="6543315"/>
                </a:lnTo>
                <a:lnTo>
                  <a:pt x="0" y="6543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34F1E8C-8E06-7A05-8240-CBE61A2CB5EE}"/>
              </a:ext>
            </a:extLst>
          </p:cNvPr>
          <p:cNvGrpSpPr/>
          <p:nvPr/>
        </p:nvGrpSpPr>
        <p:grpSpPr>
          <a:xfrm>
            <a:off x="2745899" y="1542684"/>
            <a:ext cx="11027237" cy="8270427"/>
            <a:chOff x="2411650" y="1450516"/>
            <a:chExt cx="11027237" cy="8270427"/>
          </a:xfrm>
        </p:grpSpPr>
        <p:sp>
          <p:nvSpPr>
            <p:cNvPr id="8" name="Freeform 8"/>
            <p:cNvSpPr/>
            <p:nvPr/>
          </p:nvSpPr>
          <p:spPr>
            <a:xfrm rot="21467630">
              <a:off x="2411650" y="1450516"/>
              <a:ext cx="11027237" cy="8270427"/>
            </a:xfrm>
            <a:custGeom>
              <a:avLst/>
              <a:gdLst/>
              <a:ahLst/>
              <a:cxnLst/>
              <a:rect l="l" t="t" r="r" b="b"/>
              <a:pathLst>
                <a:path w="11027237" h="8270427">
                  <a:moveTo>
                    <a:pt x="0" y="0"/>
                  </a:moveTo>
                  <a:lnTo>
                    <a:pt x="11027236" y="0"/>
                  </a:lnTo>
                  <a:lnTo>
                    <a:pt x="11027236" y="8270427"/>
                  </a:lnTo>
                  <a:lnTo>
                    <a:pt x="0" y="827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 rot="21477578">
              <a:off x="2963778" y="3664865"/>
              <a:ext cx="9131320" cy="100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</a:pPr>
              <a:endParaRPr lang="en-US" sz="6999" dirty="0">
                <a:solidFill>
                  <a:srgbClr val="523A1C"/>
                </a:solidFill>
                <a:latin typeface="Modak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 rot="21477578">
              <a:off x="2843789" y="3066987"/>
              <a:ext cx="9369638" cy="4099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949"/>
                </a:lnSpc>
              </a:pPr>
              <a:r>
                <a:rPr lang="es-ES" sz="13800" dirty="0" err="1">
                  <a:solidFill>
                    <a:schemeClr val="accent4">
                      <a:lumMod val="50000"/>
                    </a:schemeClr>
                  </a:solidFill>
                  <a:latin typeface="Modak" panose="020B0604020202020204" charset="0"/>
                  <a:cs typeface="Modak" panose="020B0604020202020204" charset="0"/>
                </a:rPr>
                <a:t>Movie</a:t>
              </a:r>
              <a:r>
                <a:rPr lang="es-ES" sz="13800" dirty="0">
                  <a:solidFill>
                    <a:schemeClr val="accent4">
                      <a:lumMod val="50000"/>
                    </a:schemeClr>
                  </a:solidFill>
                  <a:latin typeface="Modak" panose="020B0604020202020204" charset="0"/>
                  <a:cs typeface="Modak" panose="020B0604020202020204" charset="0"/>
                </a:rPr>
                <a:t> </a:t>
              </a:r>
              <a:r>
                <a:rPr lang="es-ES" sz="13800" dirty="0" err="1">
                  <a:solidFill>
                    <a:schemeClr val="accent4">
                      <a:lumMod val="50000"/>
                    </a:schemeClr>
                  </a:solidFill>
                  <a:latin typeface="Modak" panose="020B0604020202020204" charset="0"/>
                  <a:cs typeface="Modak" panose="020B0604020202020204" charset="0"/>
                </a:rPr>
                <a:t>Metrics</a:t>
              </a:r>
              <a:endParaRPr lang="en-US" sz="20900" dirty="0">
                <a:solidFill>
                  <a:schemeClr val="accent4">
                    <a:lumMod val="50000"/>
                  </a:schemeClr>
                </a:solidFill>
                <a:latin typeface="Modak" panose="020B0604020202020204" charset="0"/>
                <a:cs typeface="Modak" panose="020B060402020202020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 rot="21467403">
              <a:off x="3168443" y="7284839"/>
              <a:ext cx="9128192" cy="511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50"/>
                </a:lnSpc>
                <a:spcBef>
                  <a:spcPct val="0"/>
                </a:spcBef>
              </a:pPr>
              <a:r>
                <a:rPr lang="en-US" sz="3500" dirty="0" err="1">
                  <a:solidFill>
                    <a:srgbClr val="000000"/>
                  </a:solidFill>
                  <a:latin typeface="Kollektif"/>
                </a:rPr>
                <a:t>Presentación</a:t>
              </a:r>
              <a:r>
                <a:rPr lang="en-US" sz="3500" dirty="0">
                  <a:solidFill>
                    <a:srgbClr val="000000"/>
                  </a:solidFill>
                  <a:latin typeface="Kollektif"/>
                </a:rPr>
                <a:t> </a:t>
              </a:r>
              <a:r>
                <a:rPr lang="en-US" sz="3500" dirty="0" err="1">
                  <a:solidFill>
                    <a:srgbClr val="000000"/>
                  </a:solidFill>
                  <a:latin typeface="Kollektif"/>
                </a:rPr>
                <a:t>datos</a:t>
              </a:r>
              <a:r>
                <a:rPr lang="en-US" sz="3500" dirty="0">
                  <a:solidFill>
                    <a:srgbClr val="000000"/>
                  </a:solidFill>
                  <a:latin typeface="Kollektif"/>
                </a:rPr>
                <a:t> de </a:t>
              </a:r>
              <a:r>
                <a:rPr lang="en-US" sz="3500" dirty="0" err="1">
                  <a:solidFill>
                    <a:srgbClr val="000000"/>
                  </a:solidFill>
                  <a:latin typeface="Kollektif"/>
                </a:rPr>
                <a:t>películas</a:t>
              </a:r>
              <a:endParaRPr lang="en-US" sz="3500" dirty="0">
                <a:solidFill>
                  <a:srgbClr val="000000"/>
                </a:solidFill>
                <a:latin typeface="Kollekt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361" y="1533600"/>
            <a:ext cx="6283796" cy="8944906"/>
          </a:xfrm>
          <a:custGeom>
            <a:avLst/>
            <a:gdLst/>
            <a:ahLst/>
            <a:cxnLst/>
            <a:rect l="l" t="t" r="r" b="b"/>
            <a:pathLst>
              <a:path w="6283796" h="8944906">
                <a:moveTo>
                  <a:pt x="0" y="0"/>
                </a:moveTo>
                <a:lnTo>
                  <a:pt x="6283796" y="0"/>
                </a:lnTo>
                <a:lnTo>
                  <a:pt x="6283796" y="8944906"/>
                </a:lnTo>
                <a:lnTo>
                  <a:pt x="0" y="89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9142">
            <a:off x="255435" y="1095313"/>
            <a:ext cx="6657198" cy="7816284"/>
          </a:xfrm>
          <a:custGeom>
            <a:avLst/>
            <a:gdLst/>
            <a:ahLst/>
            <a:cxnLst/>
            <a:rect l="l" t="t" r="r" b="b"/>
            <a:pathLst>
              <a:path w="7458075" h="8229600">
                <a:moveTo>
                  <a:pt x="0" y="0"/>
                </a:moveTo>
                <a:lnTo>
                  <a:pt x="7458075" y="0"/>
                </a:lnTo>
                <a:lnTo>
                  <a:pt x="74580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0308">
            <a:off x="5607998" y="6250532"/>
            <a:ext cx="4341162" cy="3583684"/>
          </a:xfrm>
          <a:custGeom>
            <a:avLst/>
            <a:gdLst/>
            <a:ahLst/>
            <a:cxnLst/>
            <a:rect l="l" t="t" r="r" b="b"/>
            <a:pathLst>
              <a:path w="5127653" h="3877788">
                <a:moveTo>
                  <a:pt x="0" y="0"/>
                </a:moveTo>
                <a:lnTo>
                  <a:pt x="5127653" y="0"/>
                </a:lnTo>
                <a:lnTo>
                  <a:pt x="5127653" y="3877788"/>
                </a:lnTo>
                <a:lnTo>
                  <a:pt x="0" y="3877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2294615" y="-217608"/>
            <a:ext cx="6283796" cy="8944906"/>
          </a:xfrm>
          <a:custGeom>
            <a:avLst/>
            <a:gdLst/>
            <a:ahLst/>
            <a:cxnLst/>
            <a:rect l="l" t="t" r="r" b="b"/>
            <a:pathLst>
              <a:path w="6283796" h="8944906">
                <a:moveTo>
                  <a:pt x="6283796" y="8944906"/>
                </a:moveTo>
                <a:lnTo>
                  <a:pt x="0" y="8944906"/>
                </a:lnTo>
                <a:lnTo>
                  <a:pt x="0" y="0"/>
                </a:lnTo>
                <a:lnTo>
                  <a:pt x="6283796" y="0"/>
                </a:lnTo>
                <a:lnTo>
                  <a:pt x="6283796" y="894490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74481" y="1181100"/>
            <a:ext cx="9156180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8000"/>
              </a:lnSpc>
              <a:spcBef>
                <a:spcPct val="0"/>
              </a:spcBef>
            </a:pPr>
            <a:r>
              <a:rPr lang="en-US" sz="15000" dirty="0">
                <a:solidFill>
                  <a:srgbClr val="523A1C"/>
                </a:solidFill>
                <a:latin typeface="Modak"/>
              </a:rPr>
              <a:t>¡</a:t>
            </a:r>
            <a:r>
              <a:rPr lang="en-US" sz="15000" dirty="0" err="1">
                <a:solidFill>
                  <a:srgbClr val="523A1C"/>
                </a:solidFill>
                <a:latin typeface="Modak"/>
              </a:rPr>
              <a:t>Muchas</a:t>
            </a:r>
            <a:r>
              <a:rPr lang="en-US" sz="15000" dirty="0">
                <a:solidFill>
                  <a:srgbClr val="523A1C"/>
                </a:solidFill>
                <a:latin typeface="Modak"/>
              </a:rPr>
              <a:t> gracias!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2890" y="0"/>
            <a:ext cx="1881089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9B39885C-DEAB-EA86-4583-7C7F8EB22417}"/>
              </a:ext>
            </a:extLst>
          </p:cNvPr>
          <p:cNvSpPr/>
          <p:nvPr/>
        </p:nvSpPr>
        <p:spPr>
          <a:xfrm rot="5400000" flipV="1">
            <a:off x="9100644" y="-117988"/>
            <a:ext cx="10820402" cy="9989573"/>
          </a:xfrm>
          <a:custGeom>
            <a:avLst/>
            <a:gdLst/>
            <a:ahLst/>
            <a:cxnLst/>
            <a:rect l="l" t="t" r="r" b="b"/>
            <a:pathLst>
              <a:path w="5846457" h="8322358">
                <a:moveTo>
                  <a:pt x="0" y="8322358"/>
                </a:moveTo>
                <a:lnTo>
                  <a:pt x="5846456" y="8322358"/>
                </a:lnTo>
                <a:lnTo>
                  <a:pt x="5846456" y="0"/>
                </a:lnTo>
                <a:lnTo>
                  <a:pt x="0" y="0"/>
                </a:lnTo>
                <a:lnTo>
                  <a:pt x="0" y="832235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36D4D9-4DB0-1B00-CF99-FB867DBA3623}"/>
              </a:ext>
            </a:extLst>
          </p:cNvPr>
          <p:cNvSpPr txBox="1"/>
          <p:nvPr/>
        </p:nvSpPr>
        <p:spPr>
          <a:xfrm>
            <a:off x="11343290" y="0"/>
            <a:ext cx="9379974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6000" dirty="0" err="1">
                <a:solidFill>
                  <a:srgbClr val="523A1C"/>
                </a:solidFill>
                <a:latin typeface="Modak"/>
              </a:rPr>
              <a:t>Sobre</a:t>
            </a:r>
            <a:r>
              <a:rPr lang="en-US" sz="6000" dirty="0">
                <a:solidFill>
                  <a:srgbClr val="523A1C"/>
                </a:solidFill>
                <a:latin typeface="Modak"/>
              </a:rPr>
              <a:t> </a:t>
            </a:r>
            <a:r>
              <a:rPr lang="en-US" sz="6000" dirty="0" err="1">
                <a:solidFill>
                  <a:srgbClr val="523A1C"/>
                </a:solidFill>
                <a:latin typeface="Modak"/>
              </a:rPr>
              <a:t>Nosotras</a:t>
            </a:r>
            <a:endParaRPr lang="en-US" sz="6000" dirty="0">
              <a:solidFill>
                <a:srgbClr val="523A1C"/>
              </a:solidFill>
              <a:latin typeface="Modak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2E27195-905A-1CE4-8DFA-98327D01641A}"/>
              </a:ext>
            </a:extLst>
          </p:cNvPr>
          <p:cNvSpPr txBox="1"/>
          <p:nvPr/>
        </p:nvSpPr>
        <p:spPr>
          <a:xfrm>
            <a:off x="11487945" y="1217578"/>
            <a:ext cx="67632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50"/>
              </a:lnSpc>
            </a:pPr>
            <a:r>
              <a:rPr lang="es-ES" sz="2400" dirty="0">
                <a:latin typeface="Kollektif" panose="020B0604020202020204" charset="0"/>
              </a:rPr>
              <a:t>Somos </a:t>
            </a:r>
            <a:r>
              <a:rPr lang="es-ES" sz="2400" dirty="0" err="1">
                <a:latin typeface="Kollektif" panose="020B0604020202020204" charset="0"/>
              </a:rPr>
              <a:t>MovieMetrics</a:t>
            </a:r>
            <a:r>
              <a:rPr lang="es-ES" sz="2400" dirty="0">
                <a:latin typeface="Kollektif" panose="020B0604020202020204" charset="0"/>
              </a:rPr>
              <a:t>, fundada por un grupo de cinéfilas y expertas en análisis de datos, nuestra empresa nació con la misión de transformar la vasta y fascinante industria del cine en un recurso accesible y valioso para todos. </a:t>
            </a:r>
          </a:p>
          <a:p>
            <a:pPr algn="ctr">
              <a:lnSpc>
                <a:spcPts val="2750"/>
              </a:lnSpc>
            </a:pPr>
            <a:endParaRPr lang="es-ES" sz="2400" dirty="0">
              <a:latin typeface="Kollektif" panose="020B0604020202020204" charset="0"/>
            </a:endParaRPr>
          </a:p>
          <a:p>
            <a:pPr algn="ctr">
              <a:lnSpc>
                <a:spcPts val="2750"/>
              </a:lnSpc>
            </a:pPr>
            <a:r>
              <a:rPr lang="es-ES" sz="2400" dirty="0">
                <a:latin typeface="Kollektif" panose="020B0604020202020204" charset="0"/>
              </a:rPr>
              <a:t>Nos emociona la oportunidad de trabajar en este proyecto increíble, dedicarnos a capturar, analizar y presentar datos de manera que nuestros clientes puedan comprender fácilmente las tendencias, preferencias y comportamientos del público.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452897" y="3530600"/>
            <a:ext cx="5781294" cy="8229600"/>
          </a:xfrm>
          <a:custGeom>
            <a:avLst/>
            <a:gdLst/>
            <a:ahLst/>
            <a:cxnLst/>
            <a:rect l="l" t="t" r="r" b="b"/>
            <a:pathLst>
              <a:path w="5781294" h="8229600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 flipV="1">
            <a:off x="1053809" y="-1501775"/>
            <a:ext cx="5781294" cy="8229600"/>
          </a:xfrm>
          <a:custGeom>
            <a:avLst/>
            <a:gdLst/>
            <a:ahLst/>
            <a:cxnLst/>
            <a:rect l="l" t="t" r="r" b="b"/>
            <a:pathLst>
              <a:path w="5781294" h="8229600">
                <a:moveTo>
                  <a:pt x="5781294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5781294" y="0"/>
                </a:lnTo>
                <a:lnTo>
                  <a:pt x="5781294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5967" y="400886"/>
            <a:ext cx="583151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553B12"/>
                </a:solidFill>
                <a:latin typeface="Modak"/>
              </a:rPr>
              <a:t>Misión</a:t>
            </a:r>
            <a:endParaRPr lang="en-US" sz="8000" dirty="0">
              <a:solidFill>
                <a:srgbClr val="553B12"/>
              </a:solidFill>
              <a:latin typeface="Moda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3832" y="1550236"/>
            <a:ext cx="4595509" cy="14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s-ES" sz="2800" dirty="0"/>
              <a:t>Nuestra misión es transformar la vasta y fascinante industria del cine en un recurso accesible y valioso para las empresas.</a:t>
            </a:r>
            <a:endParaRPr lang="en-US" sz="250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67268" y="6696964"/>
            <a:ext cx="583151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8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553B12"/>
                </a:solidFill>
                <a:latin typeface="Modak"/>
              </a:rPr>
              <a:t>Visión</a:t>
            </a:r>
            <a:endParaRPr lang="en-US" sz="8000" dirty="0">
              <a:solidFill>
                <a:srgbClr val="553B12"/>
              </a:solidFill>
              <a:latin typeface="Moda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87486" y="7988252"/>
            <a:ext cx="6591076" cy="215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750"/>
              </a:lnSpc>
            </a:pPr>
            <a:r>
              <a:rPr lang="es-ES" sz="2800" dirty="0"/>
              <a:t>Aspiramos a ser líderes en la gestión y análisis de datos cinematográficos, proporcionando soluciones innovadoras que empoderen a nuestros clientes a descubrir, analizar y aprovechar la información del mundo del cine.</a:t>
            </a:r>
            <a:endParaRPr lang="en-US" sz="2500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5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6274749" y="6609366"/>
            <a:ext cx="12428042" cy="4039114"/>
          </a:xfrm>
          <a:custGeom>
            <a:avLst/>
            <a:gdLst/>
            <a:ahLst/>
            <a:cxnLst/>
            <a:rect l="l" t="t" r="r" b="b"/>
            <a:pathLst>
              <a:path w="12428042" h="4039114">
                <a:moveTo>
                  <a:pt x="0" y="4039114"/>
                </a:moveTo>
                <a:lnTo>
                  <a:pt x="12428042" y="4039114"/>
                </a:lnTo>
                <a:lnTo>
                  <a:pt x="12428042" y="0"/>
                </a:lnTo>
                <a:lnTo>
                  <a:pt x="0" y="0"/>
                </a:lnTo>
                <a:lnTo>
                  <a:pt x="0" y="403911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3044697" cy="3402492"/>
          </a:xfrm>
          <a:custGeom>
            <a:avLst/>
            <a:gdLst/>
            <a:ahLst/>
            <a:cxnLst/>
            <a:rect l="l" t="t" r="r" b="b"/>
            <a:pathLst>
              <a:path w="13044697" h="3402492">
                <a:moveTo>
                  <a:pt x="0" y="0"/>
                </a:moveTo>
                <a:lnTo>
                  <a:pt x="13044697" y="0"/>
                </a:lnTo>
                <a:lnTo>
                  <a:pt x="13044697" y="3402492"/>
                </a:lnTo>
                <a:lnTo>
                  <a:pt x="0" y="3402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37495" y="4554581"/>
            <a:ext cx="560955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Carmen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Moyano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–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Equipo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desarrollo</a:t>
            </a:r>
            <a:endParaRPr lang="en-US" sz="320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06133" y="8042276"/>
            <a:ext cx="4423373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Laia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Ayats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– Scrum Master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44226" y="3407778"/>
            <a:ext cx="421988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Bertha Karolina –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Equipo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desarrollo</a:t>
            </a:r>
            <a:endParaRPr lang="en-US" sz="320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44226" y="7760601"/>
            <a:ext cx="3931776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Elena Lara –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Equipo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desarrollo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23864" y="623117"/>
            <a:ext cx="5250663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 err="1">
                <a:solidFill>
                  <a:srgbClr val="523A1C"/>
                </a:solidFill>
                <a:latin typeface="Modak"/>
              </a:rPr>
              <a:t>Nuestro</a:t>
            </a:r>
            <a:r>
              <a:rPr lang="en-US" sz="8000" dirty="0">
                <a:solidFill>
                  <a:srgbClr val="523A1C"/>
                </a:solidFill>
                <a:latin typeface="Modak"/>
              </a:rPr>
              <a:t> </a:t>
            </a:r>
            <a:r>
              <a:rPr lang="en-US" sz="8000" dirty="0" err="1">
                <a:solidFill>
                  <a:srgbClr val="523A1C"/>
                </a:solidFill>
                <a:latin typeface="Modak"/>
              </a:rPr>
              <a:t>Equipo</a:t>
            </a:r>
            <a:endParaRPr lang="en-US" sz="8000" dirty="0">
              <a:solidFill>
                <a:srgbClr val="523A1C"/>
              </a:solidFill>
              <a:latin typeface="Modak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2F8C3399-6DCC-D1B6-78F4-8A9C73391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076" y="2299469"/>
            <a:ext cx="3355580" cy="33555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1D7AC56-C32C-E864-C851-138D3DE41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75" y="2875422"/>
            <a:ext cx="3306698" cy="330669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1A5FC30-0BC1-A2BC-A5CA-5ECC9B9AF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2832" y="6343755"/>
            <a:ext cx="3381141" cy="33811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456863-FBC8-E514-8423-F9ADEC4A5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75" y="6667134"/>
            <a:ext cx="3504524" cy="30577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V="1">
            <a:off x="0" y="-677417"/>
            <a:ext cx="18243763" cy="3040627"/>
          </a:xfrm>
          <a:custGeom>
            <a:avLst/>
            <a:gdLst/>
            <a:ahLst/>
            <a:cxnLst/>
            <a:rect l="l" t="t" r="r" b="b"/>
            <a:pathLst>
              <a:path w="18243763" h="3040627">
                <a:moveTo>
                  <a:pt x="0" y="3040627"/>
                </a:moveTo>
                <a:lnTo>
                  <a:pt x="18243763" y="3040627"/>
                </a:lnTo>
                <a:lnTo>
                  <a:pt x="18243763" y="0"/>
                </a:lnTo>
                <a:lnTo>
                  <a:pt x="0" y="0"/>
                </a:lnTo>
                <a:lnTo>
                  <a:pt x="0" y="304062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A289A68-DACB-A01E-B663-98F2E44D6A6C}"/>
              </a:ext>
            </a:extLst>
          </p:cNvPr>
          <p:cNvGrpSpPr/>
          <p:nvPr/>
        </p:nvGrpSpPr>
        <p:grpSpPr>
          <a:xfrm>
            <a:off x="4402733" y="-201669"/>
            <a:ext cx="9117212" cy="2699410"/>
            <a:chOff x="257672" y="664222"/>
            <a:chExt cx="9117212" cy="2699410"/>
          </a:xfrm>
        </p:grpSpPr>
        <p:sp>
          <p:nvSpPr>
            <p:cNvPr id="4" name="Freeform 4"/>
            <p:cNvSpPr/>
            <p:nvPr/>
          </p:nvSpPr>
          <p:spPr>
            <a:xfrm rot="-379175">
              <a:off x="257672" y="664222"/>
              <a:ext cx="9117212" cy="2699410"/>
            </a:xfrm>
            <a:custGeom>
              <a:avLst/>
              <a:gdLst/>
              <a:ahLst/>
              <a:cxnLst/>
              <a:rect l="l" t="t" r="r" b="b"/>
              <a:pathLst>
                <a:path w="9117212" h="2699410">
                  <a:moveTo>
                    <a:pt x="0" y="0"/>
                  </a:moveTo>
                  <a:lnTo>
                    <a:pt x="9117212" y="0"/>
                  </a:lnTo>
                  <a:lnTo>
                    <a:pt x="9117212" y="2699410"/>
                  </a:lnTo>
                  <a:lnTo>
                    <a:pt x="0" y="2699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 rot="-379175">
              <a:off x="889729" y="1586207"/>
              <a:ext cx="7687048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err="1">
                  <a:solidFill>
                    <a:srgbClr val="523A1C"/>
                  </a:solidFill>
                  <a:latin typeface="Modak"/>
                </a:rPr>
                <a:t>Contexto</a:t>
              </a:r>
              <a:endParaRPr lang="en-US" sz="8000" u="none" dirty="0">
                <a:solidFill>
                  <a:srgbClr val="523A1C"/>
                </a:solidFill>
                <a:latin typeface="Modak"/>
              </a:endParaRPr>
            </a:p>
          </p:txBody>
        </p: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B1F1765-FEBC-D65C-6D5A-4EA418EB2B00}"/>
              </a:ext>
            </a:extLst>
          </p:cNvPr>
          <p:cNvSpPr txBox="1"/>
          <p:nvPr/>
        </p:nvSpPr>
        <p:spPr>
          <a:xfrm>
            <a:off x="264060" y="3009159"/>
            <a:ext cx="5045864" cy="463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s-ES" sz="2500" dirty="0">
                <a:latin typeface="Kollektif" panose="020B0604020202020204" charset="0"/>
              </a:rPr>
              <a:t>El cliente Rolling Stone nos solicitó crear un proyecto de creación de base de datos de 4 géneros de películas desde 2010 a la actualidad, se ha trabajado en tres </a:t>
            </a:r>
            <a:r>
              <a:rPr lang="es-ES" sz="2500" dirty="0" err="1">
                <a:latin typeface="Kollektif" panose="020B0604020202020204" charset="0"/>
              </a:rPr>
              <a:t>sprints</a:t>
            </a:r>
            <a:r>
              <a:rPr lang="es-ES" sz="2500" dirty="0">
                <a:latin typeface="Kollektif" panose="020B0604020202020204" charset="0"/>
              </a:rPr>
              <a:t>, desarrollando el proyecto en siete fases clave.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s-ES" sz="2500" dirty="0">
                <a:latin typeface="Kollektif" panose="020B0604020202020204" charset="0"/>
              </a:rPr>
              <a:t>Aquí se detallan la la organización</a:t>
            </a:r>
            <a:r>
              <a:rPr lang="es-ES" sz="2400" dirty="0">
                <a:latin typeface="Kollektif" panose="020B0604020202020204" charset="0"/>
              </a:rPr>
              <a:t>:</a:t>
            </a:r>
            <a:endParaRPr lang="en-US" sz="9600" u="none" dirty="0">
              <a:solidFill>
                <a:schemeClr val="accent2">
                  <a:lumMod val="50000"/>
                </a:schemeClr>
              </a:solidFill>
              <a:latin typeface="Kollektif" panose="020B0604020202020204" charset="0"/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8E1E541-03F4-03F8-9861-6F2C55AF3D9D}"/>
              </a:ext>
            </a:extLst>
          </p:cNvPr>
          <p:cNvGrpSpPr/>
          <p:nvPr/>
        </p:nvGrpSpPr>
        <p:grpSpPr>
          <a:xfrm>
            <a:off x="5233894" y="3090975"/>
            <a:ext cx="4595905" cy="6187467"/>
            <a:chOff x="143624" y="3710145"/>
            <a:chExt cx="4595905" cy="6187467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0C43378-EA69-9148-03F9-82222005E354}"/>
                </a:ext>
              </a:extLst>
            </p:cNvPr>
            <p:cNvGrpSpPr/>
            <p:nvPr/>
          </p:nvGrpSpPr>
          <p:grpSpPr>
            <a:xfrm>
              <a:off x="143624" y="3710145"/>
              <a:ext cx="4134198" cy="1737606"/>
              <a:chOff x="138929" y="4460663"/>
              <a:chExt cx="4134198" cy="1737606"/>
            </a:xfrm>
          </p:grpSpPr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1EA3214A-0D96-A756-1392-C76056245466}"/>
                  </a:ext>
                </a:extLst>
              </p:cNvPr>
              <p:cNvGrpSpPr/>
              <p:nvPr/>
            </p:nvGrpSpPr>
            <p:grpSpPr>
              <a:xfrm>
                <a:off x="1688963" y="4460663"/>
                <a:ext cx="1034130" cy="1065711"/>
                <a:chOff x="1231672" y="4429885"/>
                <a:chExt cx="1034130" cy="1065711"/>
              </a:xfrm>
            </p:grpSpPr>
            <p:grpSp>
              <p:nvGrpSpPr>
                <p:cNvPr id="6" name="Group 6"/>
                <p:cNvGrpSpPr/>
                <p:nvPr/>
              </p:nvGrpSpPr>
              <p:grpSpPr>
                <a:xfrm>
                  <a:off x="1231672" y="4461321"/>
                  <a:ext cx="1034130" cy="1034275"/>
                  <a:chOff x="-10689293" y="3708955"/>
                  <a:chExt cx="6350000" cy="6350000"/>
                </a:xfrm>
              </p:grpSpPr>
              <p:sp>
                <p:nvSpPr>
                  <p:cNvPr id="7" name="Freeform 7"/>
                  <p:cNvSpPr/>
                  <p:nvPr/>
                </p:nvSpPr>
                <p:spPr>
                  <a:xfrm>
                    <a:off x="-10689293" y="3708955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523A1C"/>
                  </a:solidFill>
                </p:spPr>
              </p:sp>
            </p:grpSp>
            <p:sp>
              <p:nvSpPr>
                <p:cNvPr id="8" name="TextBox 8"/>
                <p:cNvSpPr txBox="1"/>
                <p:nvPr/>
              </p:nvSpPr>
              <p:spPr>
                <a:xfrm>
                  <a:off x="1411231" y="4429885"/>
                  <a:ext cx="685575" cy="94919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1" indent="0" algn="ctr">
                    <a:lnSpc>
                      <a:spcPts val="8384"/>
                    </a:lnSpc>
                    <a:spcBef>
                      <a:spcPct val="0"/>
                    </a:spcBef>
                  </a:pPr>
                  <a:r>
                    <a:rPr lang="en-US" sz="5340" u="none" dirty="0">
                      <a:solidFill>
                        <a:srgbClr val="F1F1F1"/>
                      </a:solidFill>
                      <a:latin typeface="Kollektif"/>
                    </a:rPr>
                    <a:t>1</a:t>
                  </a:r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138929" y="5696558"/>
                <a:ext cx="4134198" cy="50171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5"/>
                  </a:lnSpc>
                </a:pPr>
                <a:r>
                  <a:rPr lang="en-US" sz="3504" dirty="0">
                    <a:solidFill>
                      <a:schemeClr val="accent2">
                        <a:lumMod val="50000"/>
                      </a:schemeClr>
                    </a:solidFill>
                    <a:latin typeface="Kollektif"/>
                  </a:rPr>
                  <a:t>Sprint</a:t>
                </a:r>
                <a:r>
                  <a:rPr lang="en-US" sz="3504" dirty="0">
                    <a:solidFill>
                      <a:schemeClr val="accent3">
                        <a:lumMod val="75000"/>
                      </a:schemeClr>
                    </a:solidFill>
                    <a:latin typeface="Kollektif"/>
                  </a:rPr>
                  <a:t> 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26355A0-85CC-89A5-E34F-208C7D13A329}"/>
                </a:ext>
              </a:extLst>
            </p:cNvPr>
            <p:cNvSpPr txBox="1"/>
            <p:nvPr/>
          </p:nvSpPr>
          <p:spPr>
            <a:xfrm>
              <a:off x="219654" y="5573351"/>
              <a:ext cx="4519875" cy="4324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500" dirty="0">
                  <a:latin typeface="Kollektif" panose="020B0604020202020204" charset="0"/>
                </a:rPr>
                <a:t>Organización del equipo.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500" dirty="0">
                  <a:latin typeface="Kollektif" panose="020B0604020202020204" charset="0"/>
                </a:rPr>
                <a:t>Realización de la fase 1 con su extracción de datos de la API por género, fecha y año.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500" dirty="0">
                  <a:latin typeface="Kollektif" panose="020B0604020202020204" charset="0"/>
                </a:rPr>
                <a:t>Comienzo de la Fase 2: </a:t>
              </a:r>
              <a:r>
                <a:rPr lang="es-ES" sz="2500" dirty="0" err="1">
                  <a:latin typeface="Kollektif" panose="020B0604020202020204" charset="0"/>
                </a:rPr>
                <a:t>Scrapping</a:t>
              </a:r>
              <a:r>
                <a:rPr lang="es-ES" sz="2500" dirty="0">
                  <a:latin typeface="Kollektif" panose="020B0604020202020204" charset="0"/>
                </a:rPr>
                <a:t> datos generales.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500" dirty="0">
                  <a:latin typeface="Kollektif" panose="020B0604020202020204" charset="0"/>
                </a:rPr>
                <a:t>Comienzo de la Fase 3. </a:t>
              </a:r>
              <a:r>
                <a:rPr lang="es-ES" sz="2500" dirty="0" err="1">
                  <a:latin typeface="Kollektif" panose="020B0604020202020204" charset="0"/>
                </a:rPr>
                <a:t>Scrapping</a:t>
              </a:r>
              <a:r>
                <a:rPr lang="es-ES" sz="2500" dirty="0">
                  <a:latin typeface="Kollektif" panose="020B0604020202020204" charset="0"/>
                </a:rPr>
                <a:t> actores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500" dirty="0">
                  <a:latin typeface="Kollektif" panose="020B0604020202020204" charset="0"/>
                </a:rPr>
                <a:t>Realización Fase 4: premios.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500" dirty="0">
                  <a:latin typeface="Kollektif" panose="020B0604020202020204" charset="0"/>
                </a:rPr>
                <a:t>Preparación presentación.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8592D52-C90E-7A40-D04C-10A773328B0B}"/>
              </a:ext>
            </a:extLst>
          </p:cNvPr>
          <p:cNvGrpSpPr/>
          <p:nvPr/>
        </p:nvGrpSpPr>
        <p:grpSpPr>
          <a:xfrm>
            <a:off x="10007854" y="3090975"/>
            <a:ext cx="3982136" cy="2658550"/>
            <a:chOff x="4606057" y="3738034"/>
            <a:chExt cx="3982136" cy="2658550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FD648A1-5EB3-10B1-DB24-6CD0CF4B88B3}"/>
                </a:ext>
              </a:extLst>
            </p:cNvPr>
            <p:cNvGrpSpPr/>
            <p:nvPr/>
          </p:nvGrpSpPr>
          <p:grpSpPr>
            <a:xfrm>
              <a:off x="4936070" y="3738034"/>
              <a:ext cx="3228889" cy="1833018"/>
              <a:chOff x="4120689" y="4400277"/>
              <a:chExt cx="3228889" cy="1833018"/>
            </a:xfrm>
          </p:grpSpPr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A7F2A5D9-3D08-1D05-6E76-0C1F24C4BF8E}"/>
                  </a:ext>
                </a:extLst>
              </p:cNvPr>
              <p:cNvGrpSpPr/>
              <p:nvPr/>
            </p:nvGrpSpPr>
            <p:grpSpPr>
              <a:xfrm>
                <a:off x="5218069" y="4400277"/>
                <a:ext cx="1034130" cy="1063172"/>
                <a:chOff x="5772667" y="6872046"/>
                <a:chExt cx="1034130" cy="1063172"/>
              </a:xfrm>
            </p:grpSpPr>
            <p:grpSp>
              <p:nvGrpSpPr>
                <p:cNvPr id="10" name="Group 10"/>
                <p:cNvGrpSpPr/>
                <p:nvPr/>
              </p:nvGrpSpPr>
              <p:grpSpPr>
                <a:xfrm>
                  <a:off x="5772667" y="6900943"/>
                  <a:ext cx="1034130" cy="1034275"/>
                  <a:chOff x="0" y="0"/>
                  <a:chExt cx="6350000" cy="6350000"/>
                </a:xfrm>
              </p:grpSpPr>
              <p:sp>
                <p:nvSpPr>
                  <p:cNvPr id="11" name="Freeform 11"/>
                  <p:cNvSpPr/>
                  <p:nvPr/>
                </p:nvSpPr>
                <p:spPr>
                  <a:xfrm>
                    <a:off x="0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523A1C"/>
                  </a:solidFill>
                </p:spPr>
              </p:sp>
            </p:grpSp>
            <p:sp>
              <p:nvSpPr>
                <p:cNvPr id="12" name="TextBox 12"/>
                <p:cNvSpPr txBox="1"/>
                <p:nvPr/>
              </p:nvSpPr>
              <p:spPr>
                <a:xfrm>
                  <a:off x="5968069" y="6872046"/>
                  <a:ext cx="643326" cy="94919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1" indent="0" algn="ctr">
                    <a:lnSpc>
                      <a:spcPts val="8384"/>
                    </a:lnSpc>
                    <a:spcBef>
                      <a:spcPct val="0"/>
                    </a:spcBef>
                  </a:pPr>
                  <a:r>
                    <a:rPr lang="en-US" sz="5340" u="none" dirty="0">
                      <a:solidFill>
                        <a:srgbClr val="F1F1F1"/>
                      </a:solidFill>
                      <a:latin typeface="Kollektif"/>
                    </a:rPr>
                    <a:t>2</a:t>
                  </a:r>
                </a:p>
              </p:txBody>
            </p:sp>
          </p:grpSp>
          <p:sp>
            <p:nvSpPr>
              <p:cNvPr id="23" name="TextBox 23"/>
              <p:cNvSpPr txBox="1"/>
              <p:nvPr/>
            </p:nvSpPr>
            <p:spPr>
              <a:xfrm>
                <a:off x="4120689" y="5732511"/>
                <a:ext cx="3228889" cy="5007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5"/>
                  </a:lnSpc>
                </a:pPr>
                <a:r>
                  <a:rPr lang="en-US" sz="3504" dirty="0">
                    <a:solidFill>
                      <a:schemeClr val="accent2">
                        <a:lumMod val="50000"/>
                      </a:schemeClr>
                    </a:solidFill>
                    <a:latin typeface="Kollektif"/>
                  </a:rPr>
                  <a:t>Sprint</a:t>
                </a:r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64C70AB-BEFE-3F75-3B51-A04656EBCC6F}"/>
                </a:ext>
              </a:extLst>
            </p:cNvPr>
            <p:cNvSpPr txBox="1"/>
            <p:nvPr/>
          </p:nvSpPr>
          <p:spPr>
            <a:xfrm>
              <a:off x="4606057" y="5657920"/>
              <a:ext cx="3982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TBD</a:t>
              </a:r>
              <a:r>
                <a:rPr lang="es-ES" sz="2400" dirty="0">
                  <a:solidFill>
                    <a:schemeClr val="accent2">
                      <a:lumMod val="50000"/>
                    </a:schemeClr>
                  </a:solidFill>
                  <a:latin typeface="Kollektif" panose="020B060402020202020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ES" dirty="0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CEBE8030-2C43-FD64-2A1B-22B07A6ABFD0}"/>
              </a:ext>
            </a:extLst>
          </p:cNvPr>
          <p:cNvGrpSpPr/>
          <p:nvPr/>
        </p:nvGrpSpPr>
        <p:grpSpPr>
          <a:xfrm>
            <a:off x="14073127" y="3062078"/>
            <a:ext cx="4341456" cy="2646454"/>
            <a:chOff x="7947882" y="3667303"/>
            <a:chExt cx="4341456" cy="2646454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63278097-C394-A75E-BC15-AF43E5340064}"/>
                </a:ext>
              </a:extLst>
            </p:cNvPr>
            <p:cNvGrpSpPr/>
            <p:nvPr/>
          </p:nvGrpSpPr>
          <p:grpSpPr>
            <a:xfrm>
              <a:off x="7947882" y="3667303"/>
              <a:ext cx="4134198" cy="1725652"/>
              <a:chOff x="6902805" y="4457266"/>
              <a:chExt cx="4134198" cy="1725652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47E3CA85-39EC-6129-9E7F-F4FB160B9A81}"/>
                  </a:ext>
                </a:extLst>
              </p:cNvPr>
              <p:cNvGrpSpPr/>
              <p:nvPr/>
            </p:nvGrpSpPr>
            <p:grpSpPr>
              <a:xfrm>
                <a:off x="8410075" y="4457266"/>
                <a:ext cx="1034130" cy="1064725"/>
                <a:chOff x="8729203" y="3827692"/>
                <a:chExt cx="1034130" cy="1064725"/>
              </a:xfrm>
            </p:grpSpPr>
            <p:grpSp>
              <p:nvGrpSpPr>
                <p:cNvPr id="14" name="Group 14"/>
                <p:cNvGrpSpPr/>
                <p:nvPr/>
              </p:nvGrpSpPr>
              <p:grpSpPr>
                <a:xfrm>
                  <a:off x="8729203" y="3858142"/>
                  <a:ext cx="1034130" cy="1034275"/>
                  <a:chOff x="0" y="0"/>
                  <a:chExt cx="6350000" cy="6350000"/>
                </a:xfrm>
              </p:grpSpPr>
              <p:sp>
                <p:nvSpPr>
                  <p:cNvPr id="15" name="Freeform 15"/>
                  <p:cNvSpPr/>
                  <p:nvPr/>
                </p:nvSpPr>
                <p:spPr>
                  <a:xfrm>
                    <a:off x="0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523A1C"/>
                  </a:solidFill>
                </p:spPr>
              </p:sp>
            </p:grpSp>
            <p:sp>
              <p:nvSpPr>
                <p:cNvPr id="16" name="TextBox 16"/>
                <p:cNvSpPr txBox="1"/>
                <p:nvPr/>
              </p:nvSpPr>
              <p:spPr>
                <a:xfrm>
                  <a:off x="8897308" y="3827692"/>
                  <a:ext cx="675013" cy="94919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1" indent="0" algn="ctr">
                    <a:lnSpc>
                      <a:spcPts val="8384"/>
                    </a:lnSpc>
                    <a:spcBef>
                      <a:spcPct val="0"/>
                    </a:spcBef>
                  </a:pPr>
                  <a:r>
                    <a:rPr lang="en-US" sz="5340" u="none" dirty="0">
                      <a:solidFill>
                        <a:srgbClr val="F1F1F1"/>
                      </a:solidFill>
                      <a:latin typeface="Kollektif"/>
                    </a:rPr>
                    <a:t>3</a:t>
                  </a:r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6902805" y="5682134"/>
                <a:ext cx="4134198" cy="5007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5"/>
                  </a:lnSpc>
                </a:pPr>
                <a:r>
                  <a:rPr lang="en-US" sz="3504" dirty="0">
                    <a:solidFill>
                      <a:schemeClr val="accent2">
                        <a:lumMod val="50000"/>
                      </a:schemeClr>
                    </a:solidFill>
                    <a:latin typeface="Kollektif"/>
                  </a:rPr>
                  <a:t>Sprin</a:t>
                </a:r>
                <a:r>
                  <a:rPr lang="en-US" sz="3504" dirty="0">
                    <a:solidFill>
                      <a:schemeClr val="accent3">
                        <a:lumMod val="75000"/>
                      </a:schemeClr>
                    </a:solidFill>
                    <a:latin typeface="Kollektif"/>
                  </a:rPr>
                  <a:t>t</a:t>
                </a:r>
                <a:r>
                  <a:rPr lang="en-US" sz="3504" dirty="0">
                    <a:solidFill>
                      <a:srgbClr val="000000"/>
                    </a:solidFill>
                    <a:latin typeface="Kollektif"/>
                  </a:rPr>
                  <a:t> </a:t>
                </a:r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D94EB56-AF67-0470-89DC-521A8526725D}"/>
                </a:ext>
              </a:extLst>
            </p:cNvPr>
            <p:cNvSpPr txBox="1"/>
            <p:nvPr/>
          </p:nvSpPr>
          <p:spPr>
            <a:xfrm>
              <a:off x="8307202" y="5575093"/>
              <a:ext cx="3982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TBD</a:t>
              </a:r>
              <a:r>
                <a:rPr lang="es-ES" sz="2400" dirty="0">
                  <a:solidFill>
                    <a:schemeClr val="accent2">
                      <a:lumMod val="50000"/>
                    </a:schemeClr>
                  </a:solidFill>
                  <a:latin typeface="Kollektif" panose="020B060402020202020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E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56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9919273" y="-2700588"/>
            <a:ext cx="6078215" cy="10981561"/>
          </a:xfrm>
          <a:custGeom>
            <a:avLst/>
            <a:gdLst/>
            <a:ahLst/>
            <a:cxnLst/>
            <a:rect l="l" t="t" r="r" b="b"/>
            <a:pathLst>
              <a:path w="5846457" h="8322358">
                <a:moveTo>
                  <a:pt x="0" y="8322358"/>
                </a:moveTo>
                <a:lnTo>
                  <a:pt x="5846456" y="8322358"/>
                </a:lnTo>
                <a:lnTo>
                  <a:pt x="5846456" y="0"/>
                </a:lnTo>
                <a:lnTo>
                  <a:pt x="0" y="0"/>
                </a:lnTo>
                <a:lnTo>
                  <a:pt x="0" y="832235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20180" y="-1935969"/>
            <a:ext cx="13288750" cy="16017688"/>
          </a:xfrm>
          <a:custGeom>
            <a:avLst/>
            <a:gdLst/>
            <a:ahLst/>
            <a:cxnLst/>
            <a:rect l="l" t="t" r="r" b="b"/>
            <a:pathLst>
              <a:path w="5846457" h="8322358">
                <a:moveTo>
                  <a:pt x="0" y="0"/>
                </a:moveTo>
                <a:lnTo>
                  <a:pt x="5846457" y="0"/>
                </a:lnTo>
                <a:lnTo>
                  <a:pt x="5846457" y="8322358"/>
                </a:lnTo>
                <a:lnTo>
                  <a:pt x="0" y="8322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7912" y="419100"/>
            <a:ext cx="6808688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6600" dirty="0">
                <a:solidFill>
                  <a:srgbClr val="553B12"/>
                </a:solidFill>
                <a:latin typeface="Modak"/>
              </a:rPr>
              <a:t>Desarrollo del </a:t>
            </a:r>
            <a:r>
              <a:rPr lang="en-US" sz="6600" dirty="0" err="1">
                <a:solidFill>
                  <a:srgbClr val="553B12"/>
                </a:solidFill>
                <a:latin typeface="Modak"/>
              </a:rPr>
              <a:t>proyecto</a:t>
            </a:r>
            <a:endParaRPr lang="en-US" sz="6600" dirty="0">
              <a:solidFill>
                <a:srgbClr val="553B12"/>
              </a:solidFill>
              <a:latin typeface="Modak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649200" y="4381500"/>
            <a:ext cx="5277137" cy="6034148"/>
            <a:chOff x="35457" y="-111360"/>
            <a:chExt cx="7036182" cy="8045530"/>
          </a:xfrm>
        </p:grpSpPr>
        <p:sp>
          <p:nvSpPr>
            <p:cNvPr id="8" name="Freeform 8"/>
            <p:cNvSpPr/>
            <p:nvPr/>
          </p:nvSpPr>
          <p:spPr>
            <a:xfrm>
              <a:off x="35457" y="-111360"/>
              <a:ext cx="7036182" cy="8045530"/>
            </a:xfrm>
            <a:custGeom>
              <a:avLst/>
              <a:gdLst/>
              <a:ahLst/>
              <a:cxnLst/>
              <a:rect l="l" t="t" r="r" b="b"/>
              <a:pathLst>
                <a:path w="7036182" h="8045530">
                  <a:moveTo>
                    <a:pt x="0" y="0"/>
                  </a:moveTo>
                  <a:lnTo>
                    <a:pt x="7036182" y="0"/>
                  </a:lnTo>
                  <a:lnTo>
                    <a:pt x="7036182" y="8045530"/>
                  </a:lnTo>
                  <a:lnTo>
                    <a:pt x="0" y="8045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 rot="549724">
              <a:off x="832678" y="6304181"/>
              <a:ext cx="4836116" cy="451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8"/>
                </a:lnSpc>
              </a:pPr>
              <a:endParaRPr lang="en-US" sz="2041" spc="408" dirty="0">
                <a:solidFill>
                  <a:srgbClr val="000000"/>
                </a:solidFill>
                <a:latin typeface="Kollektif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 rot="588638">
              <a:off x="1659738" y="4100753"/>
              <a:ext cx="3591476" cy="1705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6"/>
                </a:lnSpc>
              </a:pPr>
              <a:r>
                <a:rPr lang="en-US" sz="5300" dirty="0">
                  <a:solidFill>
                    <a:srgbClr val="000000"/>
                  </a:solidFill>
                  <a:latin typeface="Modak"/>
                </a:rPr>
                <a:t>Movie Metrics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E838AE9-0934-98B6-1D50-8287E8BC7988}"/>
              </a:ext>
            </a:extLst>
          </p:cNvPr>
          <p:cNvSpPr txBox="1"/>
          <p:nvPr/>
        </p:nvSpPr>
        <p:spPr>
          <a:xfrm>
            <a:off x="533401" y="2182147"/>
            <a:ext cx="10210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Kollektif" panose="020B0604020202020204" charset="0"/>
              </a:rPr>
              <a:t>Nuestro objetivo es entregar una base de datos que sea:</a:t>
            </a:r>
          </a:p>
          <a:p>
            <a:endParaRPr lang="es-ES" sz="2400" dirty="0">
              <a:latin typeface="Kollektif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Kollektif" panose="020B0604020202020204" charset="0"/>
              </a:rPr>
              <a:t>Extremadamente completa y detallada</a:t>
            </a:r>
            <a:r>
              <a:rPr lang="es-ES" sz="2400" dirty="0">
                <a:latin typeface="Kollektif" panose="020B0604020202020204" charset="0"/>
              </a:rPr>
              <a:t>: Incluyendo todas las películas de los géneros Comedia, Acción, Drama y Romance con datos precisos y actualizados.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Kollektif" panose="020B0604020202020204" charset="0"/>
              </a:rPr>
              <a:t>Fácil de usar y navegar</a:t>
            </a:r>
            <a:r>
              <a:rPr lang="es-ES" sz="2400" dirty="0">
                <a:latin typeface="Kollektif" panose="020B0604020202020204" charset="0"/>
              </a:rPr>
              <a:t>: Diseñada para que cualquier usuario, sin importar su nivel técnico, pueda acceder y entender la información.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Kollektif" panose="020B0604020202020204" charset="0"/>
              </a:rPr>
              <a:t>Altamente interactiva</a:t>
            </a:r>
            <a:r>
              <a:rPr lang="es-ES" sz="2400" dirty="0">
                <a:latin typeface="Kollektif" panose="020B0604020202020204" charset="0"/>
              </a:rPr>
              <a:t>: Permitirá realizar análisis de datos de manera sencilla.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Kollektif" panose="020B0604020202020204" charset="0"/>
              </a:rPr>
              <a:t>Ágil y escalable</a:t>
            </a:r>
            <a:r>
              <a:rPr lang="es-ES" sz="2400" dirty="0">
                <a:latin typeface="Kollektif" panose="020B0604020202020204" charset="0"/>
              </a:rPr>
              <a:t>: Construida utilizando las mejores prácticas y herramientas de la metodología Agile, asegurando que podamos adaptarnos rápidamente a sus necesidades cambiantes y escalar según sea necesario.</a:t>
            </a:r>
          </a:p>
          <a:p>
            <a:endParaRPr lang="es-ES" dirty="0">
              <a:solidFill>
                <a:srgbClr val="741B47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741B47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¿</a:t>
            </a:r>
            <a:r>
              <a:rPr lang="es-ES" sz="1800" b="0" i="0" u="none" strike="noStrike" dirty="0">
                <a:solidFill>
                  <a:srgbClr val="741B47"/>
                </a:solidFill>
                <a:effectLst/>
                <a:latin typeface="Arial" panose="020B0604020202020204" pitchFamily="34" charset="0"/>
              </a:rPr>
              <a:t>Qué retos nos hemos encontrado?</a:t>
            </a:r>
            <a:endParaRPr lang="es-ES" b="0" dirty="0">
              <a:effectLst/>
            </a:endParaRPr>
          </a:p>
          <a:p>
            <a:r>
              <a:rPr lang="es-ES" sz="1800" b="0" i="0" u="none" strike="noStrike" dirty="0">
                <a:solidFill>
                  <a:srgbClr val="741B47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¿</a:t>
            </a:r>
            <a:r>
              <a:rPr lang="es-ES" sz="1800" b="0" i="0" u="none" strike="noStrike" dirty="0">
                <a:solidFill>
                  <a:srgbClr val="741B47"/>
                </a:solidFill>
                <a:effectLst/>
                <a:latin typeface="Arial" panose="020B0604020202020204" pitchFamily="34" charset="0"/>
              </a:rPr>
              <a:t>Qué hitos hemos conseguido?</a:t>
            </a:r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8439308" y="0"/>
            <a:ext cx="9848692" cy="5681464"/>
          </a:xfrm>
          <a:custGeom>
            <a:avLst/>
            <a:gdLst/>
            <a:ahLst/>
            <a:cxnLst/>
            <a:rect l="l" t="t" r="r" b="b"/>
            <a:pathLst>
              <a:path w="9848692" h="5681464">
                <a:moveTo>
                  <a:pt x="0" y="0"/>
                </a:moveTo>
                <a:lnTo>
                  <a:pt x="9848692" y="0"/>
                </a:lnTo>
                <a:lnTo>
                  <a:pt x="9848692" y="5681464"/>
                </a:lnTo>
                <a:lnTo>
                  <a:pt x="0" y="5681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403963"/>
            <a:ext cx="13810954" cy="2883037"/>
          </a:xfrm>
          <a:custGeom>
            <a:avLst/>
            <a:gdLst/>
            <a:ahLst/>
            <a:cxnLst/>
            <a:rect l="l" t="t" r="r" b="b"/>
            <a:pathLst>
              <a:path w="13810954" h="2883037">
                <a:moveTo>
                  <a:pt x="0" y="0"/>
                </a:moveTo>
                <a:lnTo>
                  <a:pt x="13810954" y="0"/>
                </a:lnTo>
                <a:lnTo>
                  <a:pt x="13810954" y="2883037"/>
                </a:lnTo>
                <a:lnTo>
                  <a:pt x="0" y="288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39236" y="1410226"/>
            <a:ext cx="11200145" cy="8437069"/>
          </a:xfrm>
          <a:custGeom>
            <a:avLst/>
            <a:gdLst/>
            <a:ahLst/>
            <a:cxnLst/>
            <a:rect l="l" t="t" r="r" b="b"/>
            <a:pathLst>
              <a:path w="11200145" h="3316121">
                <a:moveTo>
                  <a:pt x="0" y="0"/>
                </a:moveTo>
                <a:lnTo>
                  <a:pt x="11200144" y="0"/>
                </a:lnTo>
                <a:lnTo>
                  <a:pt x="11200144" y="3316122"/>
                </a:lnTo>
                <a:lnTo>
                  <a:pt x="0" y="3316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-221708">
            <a:off x="337118" y="1345872"/>
            <a:ext cx="8297466" cy="8676601"/>
            <a:chOff x="0" y="0"/>
            <a:chExt cx="10172700" cy="10637520"/>
          </a:xfrm>
        </p:grpSpPr>
        <p:sp>
          <p:nvSpPr>
            <p:cNvPr id="8" name="Freeform 8"/>
            <p:cNvSpPr/>
            <p:nvPr/>
          </p:nvSpPr>
          <p:spPr>
            <a:xfrm>
              <a:off x="379730" y="725170"/>
              <a:ext cx="9566910" cy="3642360"/>
            </a:xfrm>
            <a:custGeom>
              <a:avLst/>
              <a:gdLst/>
              <a:ahLst/>
              <a:cxnLst/>
              <a:rect l="l" t="t" r="r" b="b"/>
              <a:pathLst>
                <a:path w="9566910" h="3642360">
                  <a:moveTo>
                    <a:pt x="33020" y="3554730"/>
                  </a:moveTo>
                  <a:lnTo>
                    <a:pt x="0" y="46990"/>
                  </a:lnTo>
                  <a:lnTo>
                    <a:pt x="9486900" y="0"/>
                  </a:lnTo>
                  <a:cubicBezTo>
                    <a:pt x="9486900" y="0"/>
                    <a:pt x="9533890" y="342900"/>
                    <a:pt x="9550400" y="736600"/>
                  </a:cubicBezTo>
                  <a:cubicBezTo>
                    <a:pt x="9566910" y="1130300"/>
                    <a:pt x="9523731" y="1983740"/>
                    <a:pt x="9505950" y="2603500"/>
                  </a:cubicBezTo>
                  <a:cubicBezTo>
                    <a:pt x="9486900" y="3223260"/>
                    <a:pt x="9471660" y="3495040"/>
                    <a:pt x="9471660" y="3495040"/>
                  </a:cubicBezTo>
                  <a:cubicBezTo>
                    <a:pt x="9471660" y="3495040"/>
                    <a:pt x="7524750" y="3642360"/>
                    <a:pt x="6617970" y="3625850"/>
                  </a:cubicBezTo>
                  <a:cubicBezTo>
                    <a:pt x="5711190" y="3609339"/>
                    <a:pt x="2967990" y="3590290"/>
                    <a:pt x="2228850" y="3604260"/>
                  </a:cubicBezTo>
                  <a:cubicBezTo>
                    <a:pt x="1487170" y="3618230"/>
                    <a:pt x="33020" y="3554730"/>
                    <a:pt x="33020" y="3554730"/>
                  </a:cubicBezTo>
                  <a:close/>
                </a:path>
              </a:pathLst>
            </a:custGeom>
            <a:blipFill>
              <a:blip r:embed="rId6"/>
              <a:stretch>
                <a:fillRect l="-62" r="-6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73710" y="6447790"/>
              <a:ext cx="9340850" cy="3336290"/>
            </a:xfrm>
            <a:custGeom>
              <a:avLst/>
              <a:gdLst/>
              <a:ahLst/>
              <a:cxnLst/>
              <a:rect l="l" t="t" r="r" b="b"/>
              <a:pathLst>
                <a:path w="9340850" h="3336290">
                  <a:moveTo>
                    <a:pt x="0" y="0"/>
                  </a:moveTo>
                  <a:lnTo>
                    <a:pt x="7898130" y="473710"/>
                  </a:lnTo>
                  <a:lnTo>
                    <a:pt x="9269730" y="876300"/>
                  </a:lnTo>
                  <a:lnTo>
                    <a:pt x="9340850" y="3312160"/>
                  </a:lnTo>
                  <a:lnTo>
                    <a:pt x="71120" y="3336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8743" b="-2874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332740" y="4037330"/>
              <a:ext cx="9671050" cy="3356610"/>
            </a:xfrm>
            <a:custGeom>
              <a:avLst/>
              <a:gdLst/>
              <a:ahLst/>
              <a:cxnLst/>
              <a:rect l="l" t="t" r="r" b="b"/>
              <a:pathLst>
                <a:path w="9671050" h="3356610">
                  <a:moveTo>
                    <a:pt x="9657080" y="165100"/>
                  </a:moveTo>
                  <a:lnTo>
                    <a:pt x="2317750" y="0"/>
                  </a:lnTo>
                  <a:lnTo>
                    <a:pt x="0" y="165100"/>
                  </a:lnTo>
                  <a:lnTo>
                    <a:pt x="0" y="3120390"/>
                  </a:lnTo>
                  <a:lnTo>
                    <a:pt x="9671050" y="3356610"/>
                  </a:lnTo>
                  <a:lnTo>
                    <a:pt x="9657080" y="165100"/>
                  </a:lnTo>
                  <a:close/>
                </a:path>
              </a:pathLst>
            </a:custGeom>
            <a:blipFill>
              <a:blip r:embed="rId8"/>
              <a:stretch>
                <a:fillRect t="-10204" b="-10204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64247">
            <a:off x="10128138" y="1220032"/>
            <a:ext cx="7776418" cy="7776418"/>
            <a:chOff x="0" y="0"/>
            <a:chExt cx="12700000" cy="12700000"/>
          </a:xfrm>
        </p:grpSpPr>
        <p:sp>
          <p:nvSpPr>
            <p:cNvPr id="12" name="Freeform 12"/>
            <p:cNvSpPr/>
            <p:nvPr/>
          </p:nvSpPr>
          <p:spPr>
            <a:xfrm>
              <a:off x="496570" y="257810"/>
              <a:ext cx="9375140" cy="12001499"/>
            </a:xfrm>
            <a:custGeom>
              <a:avLst/>
              <a:gdLst/>
              <a:ahLst/>
              <a:cxnLst/>
              <a:rect l="l" t="t" r="r" b="b"/>
              <a:pathLst>
                <a:path w="9375140" h="12001499">
                  <a:moveTo>
                    <a:pt x="0" y="0"/>
                  </a:moveTo>
                  <a:lnTo>
                    <a:pt x="11430" y="11875770"/>
                  </a:lnTo>
                  <a:lnTo>
                    <a:pt x="2875280" y="11813539"/>
                  </a:lnTo>
                  <a:lnTo>
                    <a:pt x="9076690" y="12001499"/>
                  </a:lnTo>
                  <a:lnTo>
                    <a:pt x="9375140" y="63499"/>
                  </a:lnTo>
                </a:path>
              </a:pathLst>
            </a:custGeom>
            <a:blipFill>
              <a:blip r:embed="rId9"/>
              <a:stretch>
                <a:fillRect l="-81404" r="-82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267960" y="579120"/>
              <a:ext cx="7125970" cy="11813540"/>
            </a:xfrm>
            <a:custGeom>
              <a:avLst/>
              <a:gdLst/>
              <a:ahLst/>
              <a:cxnLst/>
              <a:rect l="l" t="t" r="r" b="b"/>
              <a:pathLst>
                <a:path w="7125970" h="11813540">
                  <a:moveTo>
                    <a:pt x="312420" y="62230"/>
                  </a:moveTo>
                  <a:lnTo>
                    <a:pt x="7125970" y="0"/>
                  </a:lnTo>
                  <a:lnTo>
                    <a:pt x="7125970" y="11813540"/>
                  </a:lnTo>
                  <a:lnTo>
                    <a:pt x="0" y="11813540"/>
                  </a:lnTo>
                  <a:lnTo>
                    <a:pt x="342900" y="2062480"/>
                  </a:lnTo>
                  <a:lnTo>
                    <a:pt x="312420" y="62230"/>
                  </a:lnTo>
                  <a:close/>
                </a:path>
              </a:pathLst>
            </a:custGeom>
            <a:blipFill>
              <a:blip r:embed="rId10"/>
              <a:stretch>
                <a:fillRect l="-93745" r="-100977"/>
              </a:stretch>
            </a:blipFill>
          </p:spPr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A954B76-80C4-80F8-CAD5-4707F2C03906}"/>
              </a:ext>
            </a:extLst>
          </p:cNvPr>
          <p:cNvSpPr txBox="1"/>
          <p:nvPr/>
        </p:nvSpPr>
        <p:spPr>
          <a:xfrm>
            <a:off x="5925208" y="240567"/>
            <a:ext cx="7391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chemeClr val="bg2">
                    <a:lumMod val="25000"/>
                  </a:schemeClr>
                </a:solidFill>
                <a:latin typeface="Modak" panose="020B0604020202020204" charset="0"/>
                <a:cs typeface="Modak" panose="020B0604020202020204" charset="0"/>
              </a:rPr>
              <a:t>Demo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18" r="-5418"/>
            </a:stretch>
          </a:blipFill>
        </p:spPr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5462880-A660-7AC0-B3C9-A24535964D42}"/>
              </a:ext>
            </a:extLst>
          </p:cNvPr>
          <p:cNvGrpSpPr/>
          <p:nvPr/>
        </p:nvGrpSpPr>
        <p:grpSpPr>
          <a:xfrm>
            <a:off x="6172200" y="-190500"/>
            <a:ext cx="12259429" cy="10287001"/>
            <a:chOff x="6172200" y="-190500"/>
            <a:chExt cx="12259429" cy="10287001"/>
          </a:xfrm>
        </p:grpSpPr>
        <p:sp>
          <p:nvSpPr>
            <p:cNvPr id="3" name="Freeform 3"/>
            <p:cNvSpPr/>
            <p:nvPr/>
          </p:nvSpPr>
          <p:spPr>
            <a:xfrm>
              <a:off x="6172200" y="-190500"/>
              <a:ext cx="12259429" cy="10287001"/>
            </a:xfrm>
            <a:custGeom>
              <a:avLst/>
              <a:gdLst/>
              <a:ahLst/>
              <a:cxnLst/>
              <a:rect l="l" t="t" r="r" b="b"/>
              <a:pathLst>
                <a:path w="5966460" h="8229600">
                  <a:moveTo>
                    <a:pt x="0" y="0"/>
                  </a:moveTo>
                  <a:lnTo>
                    <a:pt x="5966460" y="0"/>
                  </a:lnTo>
                  <a:lnTo>
                    <a:pt x="596646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215313" y="1257300"/>
              <a:ext cx="1465389" cy="1012356"/>
            </a:xfrm>
            <a:custGeom>
              <a:avLst/>
              <a:gdLst/>
              <a:ahLst/>
              <a:cxnLst/>
              <a:rect l="l" t="t" r="r" b="b"/>
              <a:pathLst>
                <a:path w="1465389" h="1012356">
                  <a:moveTo>
                    <a:pt x="0" y="0"/>
                  </a:moveTo>
                  <a:lnTo>
                    <a:pt x="1465389" y="0"/>
                  </a:lnTo>
                  <a:lnTo>
                    <a:pt x="1465389" y="1012356"/>
                  </a:lnTo>
                  <a:lnTo>
                    <a:pt x="0" y="1012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525000" y="1633006"/>
              <a:ext cx="7772400" cy="16542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9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553B12"/>
                  </a:solidFill>
                  <a:latin typeface="Kollektif"/>
                </a:rPr>
                <a:t>Next Steps</a:t>
              </a:r>
              <a:r>
                <a:rPr lang="en-US" sz="3900" dirty="0">
                  <a:solidFill>
                    <a:srgbClr val="553B12"/>
                  </a:solidFill>
                  <a:latin typeface="Kollektif"/>
                </a:rPr>
                <a:t>:</a:t>
              </a:r>
            </a:p>
            <a:p>
              <a:pPr marL="571500" lvl="0" indent="-571500" algn="ctr">
                <a:lnSpc>
                  <a:spcPts val="429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3900" dirty="0">
                <a:solidFill>
                  <a:srgbClr val="553B12"/>
                </a:solidFill>
                <a:latin typeface="Kollektif"/>
              </a:endParaRPr>
            </a:p>
            <a:p>
              <a:pPr marL="571500" lvl="0" indent="-571500" algn="ctr">
                <a:lnSpc>
                  <a:spcPts val="429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3900" dirty="0">
                <a:solidFill>
                  <a:srgbClr val="553B12"/>
                </a:solidFill>
                <a:latin typeface="Kollekt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 flipV="1">
            <a:off x="0" y="0"/>
            <a:ext cx="13729605" cy="3180692"/>
          </a:xfrm>
          <a:custGeom>
            <a:avLst/>
            <a:gdLst/>
            <a:ahLst/>
            <a:cxnLst/>
            <a:rect l="l" t="t" r="r" b="b"/>
            <a:pathLst>
              <a:path w="13729605" h="3180692">
                <a:moveTo>
                  <a:pt x="13729605" y="3180692"/>
                </a:moveTo>
                <a:lnTo>
                  <a:pt x="0" y="3180692"/>
                </a:lnTo>
                <a:lnTo>
                  <a:pt x="0" y="0"/>
                </a:lnTo>
                <a:lnTo>
                  <a:pt x="13729605" y="0"/>
                </a:lnTo>
                <a:lnTo>
                  <a:pt x="13729605" y="318069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572807">
            <a:off x="8340434" y="343655"/>
            <a:ext cx="2376305" cy="4784507"/>
            <a:chOff x="0" y="0"/>
            <a:chExt cx="9461500" cy="19050000"/>
          </a:xfrm>
        </p:grpSpPr>
        <p:sp>
          <p:nvSpPr>
            <p:cNvPr id="5" name="Freeform 5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3"/>
              <a:stretch>
                <a:fillRect l="-139093" t="-9831" r="-14359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430067">
            <a:off x="10120095" y="201296"/>
            <a:ext cx="2475315" cy="4983856"/>
            <a:chOff x="0" y="0"/>
            <a:chExt cx="9461500" cy="19050000"/>
          </a:xfrm>
        </p:grpSpPr>
        <p:sp>
          <p:nvSpPr>
            <p:cNvPr id="8" name="Freeform 8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5"/>
              <a:stretch>
                <a:fillRect l="-109833" r="-10983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808220">
            <a:off x="11887901" y="358260"/>
            <a:ext cx="2390402" cy="4812890"/>
            <a:chOff x="0" y="0"/>
            <a:chExt cx="94615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6"/>
              <a:stretch>
                <a:fillRect l="-20948" r="-2094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123645">
            <a:off x="13635521" y="255537"/>
            <a:ext cx="2327402" cy="4686044"/>
            <a:chOff x="0" y="0"/>
            <a:chExt cx="94615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7"/>
              <a:stretch>
                <a:fillRect l="-110133" r="-110133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 flipH="1">
            <a:off x="11386913" y="6435007"/>
            <a:ext cx="7155464" cy="4127808"/>
          </a:xfrm>
          <a:custGeom>
            <a:avLst/>
            <a:gdLst/>
            <a:ahLst/>
            <a:cxnLst/>
            <a:rect l="l" t="t" r="r" b="b"/>
            <a:pathLst>
              <a:path w="7155464" h="4127808">
                <a:moveTo>
                  <a:pt x="7155464" y="0"/>
                </a:moveTo>
                <a:lnTo>
                  <a:pt x="0" y="0"/>
                </a:lnTo>
                <a:lnTo>
                  <a:pt x="0" y="4127809"/>
                </a:lnTo>
                <a:lnTo>
                  <a:pt x="7155464" y="4127809"/>
                </a:lnTo>
                <a:lnTo>
                  <a:pt x="7155464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964645" y="6925916"/>
            <a:ext cx="2858254" cy="3268273"/>
            <a:chOff x="0" y="0"/>
            <a:chExt cx="3811005" cy="4357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11005" cy="4357698"/>
            </a:xfrm>
            <a:custGeom>
              <a:avLst/>
              <a:gdLst/>
              <a:ahLst/>
              <a:cxnLst/>
              <a:rect l="l" t="t" r="r" b="b"/>
              <a:pathLst>
                <a:path w="3811005" h="4357698">
                  <a:moveTo>
                    <a:pt x="0" y="0"/>
                  </a:moveTo>
                  <a:lnTo>
                    <a:pt x="3811005" y="0"/>
                  </a:lnTo>
                  <a:lnTo>
                    <a:pt x="3811005" y="4357698"/>
                  </a:lnTo>
                  <a:lnTo>
                    <a:pt x="0" y="4357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 rot="588638">
              <a:off x="932879" y="2256402"/>
              <a:ext cx="1945250" cy="910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7"/>
                </a:lnSpc>
              </a:pPr>
              <a:r>
                <a:rPr lang="en-US" sz="2800" dirty="0">
                  <a:solidFill>
                    <a:srgbClr val="000000"/>
                  </a:solidFill>
                  <a:latin typeface="Modak"/>
                </a:rPr>
                <a:t>Movie Metrics</a:t>
              </a:r>
            </a:p>
          </p:txBody>
        </p:sp>
      </p:grpSp>
      <p:sp>
        <p:nvSpPr>
          <p:cNvPr id="21" name="TextBox 5">
            <a:extLst>
              <a:ext uri="{FF2B5EF4-FFF2-40B4-BE49-F238E27FC236}">
                <a16:creationId xmlns:a16="http://schemas.microsoft.com/office/drawing/2014/main" id="{892F87A5-CC0C-8C72-ED14-2267243BFE1F}"/>
              </a:ext>
            </a:extLst>
          </p:cNvPr>
          <p:cNvSpPr txBox="1"/>
          <p:nvPr/>
        </p:nvSpPr>
        <p:spPr>
          <a:xfrm>
            <a:off x="1215167" y="3827750"/>
            <a:ext cx="667942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553B12"/>
                </a:solidFill>
                <a:latin typeface="Modak"/>
              </a:rPr>
              <a:t>Conclusiones</a:t>
            </a:r>
            <a:endParaRPr lang="en-US" sz="8000" dirty="0">
              <a:solidFill>
                <a:srgbClr val="553B12"/>
              </a:solidFill>
              <a:latin typeface="Modak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55D33D-116E-B5A9-E678-219C77ADDA77}"/>
              </a:ext>
            </a:extLst>
          </p:cNvPr>
          <p:cNvSpPr txBox="1"/>
          <p:nvPr/>
        </p:nvSpPr>
        <p:spPr>
          <a:xfrm>
            <a:off x="684640" y="4922904"/>
            <a:ext cx="878321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Kollektif" panose="020B0604020202020204" charset="0"/>
              </a:rPr>
              <a:t>Estamos expectantes por comenzar este viaje con vosotros y crear una base de datos que no solo cumpla con sus expectativas, sino que también las supere. </a:t>
            </a:r>
          </a:p>
          <a:p>
            <a:endParaRPr lang="es-ES" sz="3200" dirty="0">
              <a:latin typeface="Kollektif" panose="020B0604020202020204" charset="0"/>
            </a:endParaRPr>
          </a:p>
          <a:p>
            <a:r>
              <a:rPr lang="es-ES" sz="3200" dirty="0">
                <a:latin typeface="Kollektif" panose="020B0604020202020204" charset="0"/>
              </a:rPr>
              <a:t>Gracias por confiar en nosotros para este emocionante proyecto.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444</Words>
  <Application>Microsoft Office PowerPoint</Application>
  <PresentationFormat>Personalizado</PresentationFormat>
  <Paragraphs>51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Modak</vt:lpstr>
      <vt:lpstr>Calibri Light</vt:lpstr>
      <vt:lpstr>Arial</vt:lpstr>
      <vt:lpstr>Calibri</vt:lpstr>
      <vt:lpstr>Kollektif</vt:lpstr>
      <vt:lpstr>Office 2013 - Tema de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Marca Casa Productora Cine Recortes Collage 3D Cafe</dc:title>
  <dc:creator>elena lara</dc:creator>
  <cp:lastModifiedBy>elena lara</cp:lastModifiedBy>
  <cp:revision>11</cp:revision>
  <dcterms:created xsi:type="dcterms:W3CDTF">2006-08-16T00:00:00Z</dcterms:created>
  <dcterms:modified xsi:type="dcterms:W3CDTF">2024-07-02T12:12:51Z</dcterms:modified>
  <dc:identifier>DAGJIPBY_ag</dc:identifier>
</cp:coreProperties>
</file>